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4270" r:id="rId1"/>
    <p:sldMasterId id="2147484286" r:id="rId2"/>
  </p:sldMasterIdLst>
  <p:notesMasterIdLst>
    <p:notesMasterId r:id="rId13"/>
  </p:notesMasterIdLst>
  <p:handoutMasterIdLst>
    <p:handoutMasterId r:id="rId14"/>
  </p:handoutMasterIdLst>
  <p:sldIdLst>
    <p:sldId id="9541" r:id="rId3"/>
    <p:sldId id="9531" r:id="rId4"/>
    <p:sldId id="9532" r:id="rId5"/>
    <p:sldId id="9533" r:id="rId6"/>
    <p:sldId id="9534" r:id="rId7"/>
    <p:sldId id="9535" r:id="rId8"/>
    <p:sldId id="9536" r:id="rId9"/>
    <p:sldId id="9537" r:id="rId10"/>
    <p:sldId id="9538" r:id="rId11"/>
    <p:sldId id="9540" r:id="rId12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Golos Text" panose="020B0604020202020204" charset="0"/>
      <p:regular r:id="rId25"/>
      <p:bold r:id="rId26"/>
    </p:embeddedFont>
    <p:embeddedFont>
      <p:font typeface="Magistral Light" panose="020B0404020204080304" pitchFamily="34" charset="0"/>
      <p:regular r:id="rId27"/>
      <p:italic r:id="rId28"/>
    </p:embeddedFont>
    <p:embeddedFont>
      <p:font typeface="Magistral Medium" panose="020B0704030204080304" pitchFamily="34" charset="0"/>
      <p:regular r:id="rId29"/>
      <p:italic r:id="rId30"/>
    </p:embeddedFont>
  </p:embeddedFontLst>
  <p:defaultTextStyle>
    <a:defPPr>
      <a:defRPr lang="ru-RU"/>
    </a:defPPr>
    <a:lvl1pPr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DAFA"/>
    <a:srgbClr val="E6E6E6"/>
    <a:srgbClr val="EEEEEE"/>
    <a:srgbClr val="FFF9E7"/>
    <a:srgbClr val="FFE697"/>
    <a:srgbClr val="A1B8CF"/>
    <a:srgbClr val="FFE7FF"/>
    <a:srgbClr val="FFDA65"/>
    <a:srgbClr val="001F6B"/>
    <a:srgbClr val="FF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34" autoAdjust="0"/>
    <p:restoredTop sz="92208" autoAdjust="0"/>
  </p:normalViewPr>
  <p:slideViewPr>
    <p:cSldViewPr>
      <p:cViewPr varScale="1">
        <p:scale>
          <a:sx n="133" d="100"/>
          <a:sy n="133" d="100"/>
        </p:scale>
        <p:origin x="504" y="120"/>
      </p:cViewPr>
      <p:guideLst>
        <p:guide orient="horz" pos="327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3954" y="10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984" cy="498185"/>
          </a:xfrm>
          <a:prstGeom prst="rect">
            <a:avLst/>
          </a:prstGeom>
        </p:spPr>
        <p:txBody>
          <a:bodyPr vert="horz" lIns="91495" tIns="45747" rIns="91495" bIns="457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070" y="1"/>
            <a:ext cx="2945984" cy="498185"/>
          </a:xfrm>
          <a:prstGeom prst="rect">
            <a:avLst/>
          </a:prstGeom>
        </p:spPr>
        <p:txBody>
          <a:bodyPr vert="horz" lIns="91495" tIns="45747" rIns="91495" bIns="457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CE5482-DE16-4AAB-8EE9-CFAF85CE23A1}" type="datetimeFigureOut">
              <a:rPr lang="ru-RU"/>
              <a:pPr>
                <a:defRPr/>
              </a:pPr>
              <a:t>03.09.2025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453"/>
            <a:ext cx="2945984" cy="498185"/>
          </a:xfrm>
          <a:prstGeom prst="rect">
            <a:avLst/>
          </a:prstGeom>
        </p:spPr>
        <p:txBody>
          <a:bodyPr vert="horz" lIns="91495" tIns="45747" rIns="91495" bIns="457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070" y="9428453"/>
            <a:ext cx="2945984" cy="498185"/>
          </a:xfrm>
          <a:prstGeom prst="rect">
            <a:avLst/>
          </a:prstGeom>
        </p:spPr>
        <p:txBody>
          <a:bodyPr vert="horz" wrap="square" lIns="91495" tIns="45747" rIns="91495" bIns="457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7196AC-A603-4B1F-8374-EE3B64C46E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04981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984" cy="498185"/>
          </a:xfrm>
          <a:prstGeom prst="rect">
            <a:avLst/>
          </a:prstGeom>
        </p:spPr>
        <p:txBody>
          <a:bodyPr vert="horz" lIns="91495" tIns="45747" rIns="91495" bIns="457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070" y="1"/>
            <a:ext cx="2945984" cy="498185"/>
          </a:xfrm>
          <a:prstGeom prst="rect">
            <a:avLst/>
          </a:prstGeom>
        </p:spPr>
        <p:txBody>
          <a:bodyPr vert="horz" lIns="91495" tIns="45747" rIns="91495" bIns="457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0702FA-ACA9-403B-991E-A768B8313530}" type="datetimeFigureOut">
              <a:rPr lang="ru-RU"/>
              <a:pPr>
                <a:defRPr/>
              </a:pPr>
              <a:t>03.09.2025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95" tIns="45747" rIns="91495" bIns="4574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095" y="4777106"/>
            <a:ext cx="5437491" cy="3908101"/>
          </a:xfrm>
          <a:prstGeom prst="rect">
            <a:avLst/>
          </a:prstGeom>
        </p:spPr>
        <p:txBody>
          <a:bodyPr vert="horz" lIns="91495" tIns="45747" rIns="91495" bIns="45747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453"/>
            <a:ext cx="2945984" cy="498185"/>
          </a:xfrm>
          <a:prstGeom prst="rect">
            <a:avLst/>
          </a:prstGeom>
        </p:spPr>
        <p:txBody>
          <a:bodyPr vert="horz" lIns="91495" tIns="45747" rIns="91495" bIns="457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070" y="9428453"/>
            <a:ext cx="2945984" cy="498185"/>
          </a:xfrm>
          <a:prstGeom prst="rect">
            <a:avLst/>
          </a:prstGeom>
        </p:spPr>
        <p:txBody>
          <a:bodyPr vert="horz" wrap="square" lIns="91495" tIns="45747" rIns="91495" bIns="457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7E3934-403C-400D-8A6B-339AC93567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02743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737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601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77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32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036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185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772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107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7402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113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8B9A61-0DAC-455F-AF48-A273C34A64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5BFB9C9-B3FC-4E0F-8769-1A7B43B285C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4A206A"/>
              </a:gs>
              <a:gs pos="25000">
                <a:srgbClr val="001F6B">
                  <a:alpha val="89804"/>
                </a:srgbClr>
              </a:gs>
              <a:gs pos="66000">
                <a:srgbClr val="A1B8CF">
                  <a:alpha val="60000"/>
                </a:srgbClr>
              </a:gs>
              <a:gs pos="70000">
                <a:srgbClr val="E6B85C">
                  <a:alpha val="14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prstMaterial="metal"/>
          </a:bodyPr>
          <a:lstStyle>
            <a:lvl1pPr algn="ctr" defTabSz="958215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ru-RU" sz="1800" b="1" i="0" kern="1200" cap="none" spc="50">
                <a:ln w="635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189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378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58215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50" normalizeH="0" baseline="0" noProof="0" dirty="0">
              <a:ln w="6350" cmpd="sng">
                <a:noFill/>
                <a:prstDash val="solid"/>
                <a:miter lim="800000"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effectLst>
                <a:glow rad="139700">
                  <a:srgbClr val="0070C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58215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50" normalizeH="0" baseline="0" noProof="0" dirty="0">
              <a:ln w="6350" cmpd="sng">
                <a:noFill/>
                <a:prstDash val="solid"/>
                <a:miter lim="800000"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effectLst>
                <a:glow rad="139700">
                  <a:srgbClr val="0070C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58215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50" normalizeH="0" baseline="0" noProof="0" dirty="0">
              <a:ln w="6350" cmpd="sng">
                <a:noFill/>
                <a:prstDash val="solid"/>
                <a:miter lim="800000"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effectLst>
                <a:glow rad="139700">
                  <a:srgbClr val="0070C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58215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50" normalizeH="0" baseline="0" noProof="0" dirty="0">
              <a:ln w="6350" cmpd="sng">
                <a:noFill/>
                <a:prstDash val="solid"/>
                <a:miter lim="800000"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effectLst>
                <a:glow rad="139700">
                  <a:srgbClr val="0070C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67006" y="286361"/>
            <a:ext cx="6561477" cy="1790700"/>
          </a:xfrm>
        </p:spPr>
        <p:txBody>
          <a:bodyPr anchor="t" anchorCtr="0">
            <a:normAutofit/>
          </a:bodyPr>
          <a:lstStyle>
            <a:lvl1pPr algn="l">
              <a:defRPr sz="2300" b="1">
                <a:solidFill>
                  <a:schemeClr val="bg1"/>
                </a:solidFill>
                <a:latin typeface="Magistral Light" panose="020B060402020202020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ACBBA28-D80B-4C0C-9F1A-B7643D8BD0B0}"/>
              </a:ext>
            </a:extLst>
          </p:cNvPr>
          <p:cNvCxnSpPr>
            <a:cxnSpLocks/>
          </p:cNvCxnSpPr>
          <p:nvPr userDrawn="1"/>
        </p:nvCxnSpPr>
        <p:spPr>
          <a:xfrm>
            <a:off x="2195736" y="260991"/>
            <a:ext cx="0" cy="1944216"/>
          </a:xfrm>
          <a:prstGeom prst="line">
            <a:avLst/>
          </a:prstGeom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0050EC-4EBF-4542-9ABE-C52BECE78D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5099"/>
            <a:ext cx="1772946" cy="1656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8657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 userDrawn="1"/>
        </p:nvSpPr>
        <p:spPr>
          <a:xfrm rot="16200000" flipH="1">
            <a:off x="8416187" y="115745"/>
            <a:ext cx="843558" cy="612068"/>
          </a:xfrm>
          <a:prstGeom prst="rtTriangle">
            <a:avLst/>
          </a:prstGeom>
          <a:solidFill>
            <a:srgbClr val="001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338"/>
            <a:ext cx="8011802" cy="485938"/>
          </a:xfrm>
        </p:spPr>
        <p:txBody>
          <a:bodyPr>
            <a:normAutofit/>
          </a:bodyPr>
          <a:lstStyle>
            <a:lvl1pPr>
              <a:defRPr sz="1800" b="1">
                <a:solidFill>
                  <a:srgbClr val="001F6B"/>
                </a:solidFill>
                <a:latin typeface="Magistral Light" panose="020B0604020202020204" charset="0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5269A9-768B-404C-80D9-B71BB59ABC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3" y="44337"/>
            <a:ext cx="520255" cy="485938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ACBBA28-D80B-4C0C-9F1A-B7643D8BD0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68303" y="-212081"/>
            <a:ext cx="0" cy="1649589"/>
          </a:xfrm>
          <a:prstGeom prst="line">
            <a:avLst/>
          </a:prstGeom>
          <a:ln w="25400">
            <a:solidFill>
              <a:srgbClr val="001F6B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7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екст к слайд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7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Овал 15"/>
          <p:cNvSpPr/>
          <p:nvPr userDrawn="1"/>
        </p:nvSpPr>
        <p:spPr bwMode="auto">
          <a:xfrm>
            <a:off x="8515350" y="131915"/>
            <a:ext cx="383116" cy="372533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41985">
              <a:defRPr/>
            </a:pPr>
            <a:r>
              <a:rPr lang="ru-RU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09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57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90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07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0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96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6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60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9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04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363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608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812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973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753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3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94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6319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05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4983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13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A1B8CF">
                <a:alpha val="60000"/>
              </a:srgbClr>
            </a:gs>
            <a:gs pos="0">
              <a:srgbClr val="FFF9E7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7A2A8-7E0D-4FD8-BA6E-87BD9E68167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47D9F-931E-462B-9A3B-B1EB98EBA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94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272" r:id="rId4"/>
    <p:sldLayoutId id="2147484271" r:id="rId5"/>
    <p:sldLayoutId id="2147484273" r:id="rId6"/>
    <p:sldLayoutId id="2147484274" r:id="rId7"/>
    <p:sldLayoutId id="2147484275" r:id="rId8"/>
    <p:sldLayoutId id="2147484276" r:id="rId9"/>
    <p:sldLayoutId id="2147484277" r:id="rId10"/>
    <p:sldLayoutId id="2147484278" r:id="rId11"/>
    <p:sldLayoutId id="2147484279" r:id="rId12"/>
    <p:sldLayoutId id="2147484280" r:id="rId13"/>
    <p:sldLayoutId id="2147484281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3532B-EFCA-423C-804D-8BD23F9B1C48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F1027-D293-432F-B092-2737B29179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92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FB1B2F-9EFE-4CF5-9501-1383EE029A80}"/>
              </a:ext>
            </a:extLst>
          </p:cNvPr>
          <p:cNvSpPr txBox="1"/>
          <p:nvPr/>
        </p:nvSpPr>
        <p:spPr>
          <a:xfrm>
            <a:off x="877621" y="87474"/>
            <a:ext cx="7416824" cy="64633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Magistral Medium" panose="020B0704030204080304" pitchFamily="34" charset="0"/>
              </a:rPr>
              <a:t>Муниципальное общеобразовательное учреждение 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Magistral Medium" panose="020B0704030204080304" pitchFamily="34" charset="0"/>
              </a:rPr>
              <a:t>"Средняя общеобразовательная школа №4" г. Всеволожска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7D8B2C-D67A-4076-A104-52C4C0688281}"/>
              </a:ext>
            </a:extLst>
          </p:cNvPr>
          <p:cNvSpPr txBox="1"/>
          <p:nvPr/>
        </p:nvSpPr>
        <p:spPr>
          <a:xfrm>
            <a:off x="1093645" y="2211710"/>
            <a:ext cx="7200800" cy="129266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 algn="just" defTabSz="958215" eaLnBrk="1" hangingPunct="1">
              <a:defRPr/>
            </a:pPr>
            <a:r>
              <a:rPr lang="ru-RU" sz="2000" spc="100" dirty="0">
                <a:ln w="6350" cmpd="sng">
                  <a:noFill/>
                  <a:prstDash val="solid"/>
                  <a:miter lim="800000"/>
                </a:ln>
                <a:solidFill>
                  <a:srgbClr val="002060"/>
                </a:solidFill>
                <a:latin typeface="Magistral Medium" panose="020B0704030204080304" pitchFamily="34" charset="0"/>
                <a:cs typeface="Arial" panose="020B0604020202020204" pitchFamily="34" charset="0"/>
              </a:rPr>
              <a:t>Презентация на тему:</a:t>
            </a:r>
          </a:p>
          <a:p>
            <a:pPr lvl="0" defTabSz="958215" eaLnBrk="1" hangingPunct="1">
              <a:defRPr/>
            </a:pPr>
            <a:r>
              <a:rPr lang="ru-RU" sz="2000" spc="100" dirty="0">
                <a:ln w="6350" cmpd="sng">
                  <a:noFill/>
                  <a:prstDash val="solid"/>
                  <a:miter lim="800000"/>
                </a:ln>
                <a:solidFill>
                  <a:srgbClr val="002060"/>
                </a:solidFill>
                <a:latin typeface="Magistral Medium" panose="020B0704030204080304" pitchFamily="34" charset="0"/>
                <a:cs typeface="Arial" panose="020B0604020202020204" pitchFamily="34" charset="0"/>
              </a:rPr>
              <a:t>«ДЕТСКИЙ ВЗГЛЯД НА ПРАВИЛЬНОЕ ПИТАНИЕ»</a:t>
            </a:r>
          </a:p>
          <a:p>
            <a:pPr lvl="0" algn="just" defTabSz="958215" eaLnBrk="1" hangingPunct="1">
              <a:defRPr/>
            </a:pPr>
            <a:endParaRPr lang="ru-RU" sz="2000" spc="100" dirty="0">
              <a:ln w="6350" cmpd="sng">
                <a:noFill/>
                <a:prstDash val="solid"/>
                <a:miter lim="800000"/>
              </a:ln>
              <a:solidFill>
                <a:srgbClr val="002060"/>
              </a:solidFill>
              <a:latin typeface="Magistral Medium" panose="020B0704030204080304" pitchFamily="34" charset="0"/>
              <a:cs typeface="Arial" panose="020B0604020202020204" pitchFamily="34" charset="0"/>
            </a:endParaRPr>
          </a:p>
          <a:p>
            <a:pPr lvl="0" defTabSz="958215" eaLnBrk="1" hangingPunct="1">
              <a:defRPr/>
            </a:pPr>
            <a:endParaRPr lang="en-US" sz="1800" spc="100" dirty="0">
              <a:ln w="6350" cmpd="sng">
                <a:noFill/>
                <a:prstDash val="solid"/>
                <a:miter lim="800000"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latin typeface="Magistral Medium" panose="020B07040302040803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469D2-FAAA-4F93-9255-A7E14C66F2D8}"/>
              </a:ext>
            </a:extLst>
          </p:cNvPr>
          <p:cNvSpPr txBox="1"/>
          <p:nvPr/>
        </p:nvSpPr>
        <p:spPr>
          <a:xfrm>
            <a:off x="3110978" y="4585481"/>
            <a:ext cx="2922044" cy="3693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Magistral Medium" panose="020B0704030204080304" pitchFamily="34" charset="0"/>
              </a:rPr>
              <a:t>г. Всеволожск, 2025 г.</a:t>
            </a:r>
          </a:p>
        </p:txBody>
      </p:sp>
    </p:spTree>
    <p:extLst>
      <p:ext uri="{BB962C8B-B14F-4D97-AF65-F5344CB8AC3E}">
        <p14:creationId xmlns:p14="http://schemas.microsoft.com/office/powerpoint/2010/main" val="3702811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09032" y="53926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2</a:t>
            </a: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6282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Столовая МОУ «СОШ» № 4 г. Всеволожска 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92625" y="86292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3923928" y="1057701"/>
            <a:ext cx="4797572" cy="403187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Столовая МОУ «СОШ» № 4 г. Всеволожска располагается на первом этаже школы. Столовая находится на обслуживании МАУ «Всеволожский центр питания «Здоровое детство». Каждый учебный день наша столовая принимает более  1500 школьников.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Очень важно выстроить правильную систему школьного питания, обеспечить его соответствие установленным нормам и стандартам,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Хочется отметить, что </a:t>
            </a:r>
            <a:r>
              <a:rPr lang="ru-RU" sz="160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здоровое</a:t>
            </a: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 питание обучающихся — одно из условий создания здоровьесберегающей среды в образовательном учреждении.</a:t>
            </a:r>
          </a:p>
          <a:p>
            <a:pPr algn="ctr" defTabSz="685766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600" dirty="0">
              <a:solidFill>
                <a:prstClr val="black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8D089B-3301-48AD-842C-366D1D166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06" y="1057701"/>
            <a:ext cx="2999630" cy="399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45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96856" y="75141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Arial" charset="0"/>
              </a:rPr>
              <a:t>3</a:t>
            </a:r>
            <a:endParaRPr kumimoji="0" lang="ru-RU" sz="180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29386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Тематический стол 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79202" y="81151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5544108" y="1057701"/>
            <a:ext cx="3492388" cy="3727944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В нашей школьной столовой представлены следующие блюда </a:t>
            </a:r>
            <a:r>
              <a:rPr lang="ru-RU" sz="1575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здорового</a:t>
            </a: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 питания:</a:t>
            </a:r>
          </a:p>
          <a:p>
            <a:pPr marL="171450" indent="-171450" algn="just" defTabSz="685766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Рис отварной с котлетой «Пикантной» рубленой из мяса птицы;</a:t>
            </a:r>
          </a:p>
          <a:p>
            <a:pPr marL="171450" indent="-171450" algn="just" defTabSz="685766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Сырники из творога;</a:t>
            </a:r>
          </a:p>
          <a:p>
            <a:pPr marL="171450" indent="-171450" algn="just" defTabSz="685766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Овощные палочки с йогуртом;</a:t>
            </a:r>
          </a:p>
          <a:p>
            <a:pPr marL="171450" indent="-171450" algn="just" defTabSz="685766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Бисквитный десерт «Лакомка»;</a:t>
            </a:r>
          </a:p>
          <a:p>
            <a:pPr marL="171450" indent="-171450" algn="just" defTabSz="685766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Желе «Триколор»;</a:t>
            </a:r>
          </a:p>
          <a:p>
            <a:pPr marL="171450" indent="-171450" algn="just" defTabSz="685766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Напиток из свежезамороженных ягод;</a:t>
            </a:r>
          </a:p>
          <a:p>
            <a:pPr marL="171450" indent="-171450" algn="just" defTabSz="685766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575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Булочка российская, пирожок печёный с яблоками, пирожок печёный с капустой.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7183A5-D49B-439B-B2CD-DA5D83FCC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19" y="1075980"/>
            <a:ext cx="5029566" cy="372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7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8382" y="47407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4</a:t>
            </a: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8924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Рис отварной с котлетой «Пикантной» рубленой из мяса птицы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45244" y="31706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5428982" y="1057701"/>
            <a:ext cx="3607514" cy="3754874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Польза риса и рубленых котлет </a:t>
            </a:r>
            <a:r>
              <a:rPr lang="ru-RU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заключается в содержании питательных веществ, необходимых для поддержания здоровья.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Рис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Источник углеводов, которые обеспечивают организм энергией. Это особенно важно для детей.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Содержание витаминов и минералов (фосфор, калий, кальций, железо, йод, селен).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Рубленые котлеты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Содержание белка, необходимого для роста и развития мышц.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Наличие железа, витаминов группы В, а также ценных микроэлементов — магния и калия.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24BDDE-5494-4641-9F7F-02E5E6EEC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4" y="1073375"/>
            <a:ext cx="5015241" cy="376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94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1396" y="44501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Arial" charset="0"/>
              </a:rPr>
              <a:t>5</a:t>
            </a:r>
            <a:endParaRPr kumimoji="0" lang="ru-RU" sz="180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297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Сырники из творога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143677" y="44337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5472100" y="1057701"/>
            <a:ext cx="3564396" cy="391491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Польза </a:t>
            </a:r>
            <a:r>
              <a:rPr lang="ru-RU" sz="138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сырников из творога </a:t>
            </a: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для детей обусловлена содержанием в них творога, который является источником кальция, необходимого для костной системы детей и здоровья зубов.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Также в твороге много легко усваиваемого белка, который служит источником питания для мышц, обеспечивает стабильную работу нервной системы и мозга.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В твороге содержатся витамины группы В, которые регулируют обменные процессы, благотворно влияют на пищеварительную систему, повышают сопротивляемость организма, </a:t>
            </a:r>
            <a:r>
              <a:rPr lang="ru-RU" sz="138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снижают действие стрессов у школьников</a:t>
            </a: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F464AA-77FD-4E30-94A2-013709C4D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2" y="1088588"/>
            <a:ext cx="5101390" cy="382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8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96856" y="31706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6</a:t>
            </a: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4381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Овощные палочки с йогуртом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45244" y="31706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5544108" y="1057701"/>
            <a:ext cx="3492388" cy="397031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Польза </a:t>
            </a:r>
            <a:r>
              <a:rPr lang="ru-RU" sz="138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овощных палочек с йогуртом для детей </a:t>
            </a: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заключается в том, что овощи содержат клетчатку и витамины, которые поддерживают иммунитет, улучшают зрение, укрепляют кости и зубы.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Обеспечивают постепенное высвобождение энергии. Это значит, что </a:t>
            </a:r>
            <a:r>
              <a:rPr lang="ru-RU" sz="138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до самого обеда </a:t>
            </a: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у школьников будут силы на учёбу и игры, а их мозг будет получать необходимое питание.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8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Кроме того, блюдо из овощных палочек с йогуртовым соусом может освежать летом, поддерживать иммунитет осенью и зимой, а весной помогать восстановить силы после холодов.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1C06F2-2D77-4D41-B388-B672688F7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27" y="1058995"/>
            <a:ext cx="5259573" cy="396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73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63140" y="38274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Arial" charset="0"/>
              </a:rPr>
              <a:t>7</a:t>
            </a:r>
            <a:endParaRPr kumimoji="0" lang="ru-RU" sz="180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4456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Бисквитный десерт «Лакомка»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45244" y="31706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5698518" y="1047756"/>
            <a:ext cx="3132348" cy="378565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Польза бисквитного десерта </a:t>
            </a: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заключается</a:t>
            </a:r>
            <a:r>
              <a:rPr lang="ru-RU" sz="160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в</a:t>
            </a:r>
            <a:r>
              <a:rPr lang="ru-RU" sz="160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легком усвоении организмом школьника за счёт минимального количества жиров, а простой состав бисквита не перегружает детский желудок.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Энергетическая ценность — быстрые углеводы дают быструю энергию, что может быть полезно в утренние часы или перед физической активностью.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578F75-ECE5-492C-978C-319788076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4" y="1078799"/>
            <a:ext cx="4978946" cy="373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96856" y="31706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8</a:t>
            </a: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Желе «Триколор»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45244" y="31706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5544108" y="1057701"/>
            <a:ext cx="3492388" cy="388414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54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Польза желе для детей </a:t>
            </a:r>
            <a:r>
              <a:rPr lang="ru-RU" sz="154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полезна содержанием витаминов и минералов в составе фруктов и ягод, которые используются для его приготовления.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54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Желе из желатина содержит глицин, который положительно влияет на работу головного мозга, а также вещества </a:t>
            </a:r>
            <a:r>
              <a:rPr lang="ru-RU" sz="1540" dirty="0" err="1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мукополисахариды</a:t>
            </a:r>
            <a:r>
              <a:rPr lang="ru-RU" sz="154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, необходимые для связок и суставов. </a:t>
            </a:r>
          </a:p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54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Пектин помогает в работе желудочно-кишечного тракта, выводит из организма опасные вещества.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321906-4999-4D60-AA28-636B1E215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1044642"/>
            <a:ext cx="5178852" cy="388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8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1502" y="40043"/>
            <a:ext cx="8012112" cy="48577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Детский взгляд на правильное питание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олилиния: фигура 16">
            <a:extLst>
              <a:ext uri="{FF2B5EF4-FFF2-40B4-BE49-F238E27FC236}">
                <a16:creationId xmlns:a16="http://schemas.microsoft.com/office/drawing/2014/main" id="{A3857A32-2546-434D-970A-EEFC0956A86E}"/>
              </a:ext>
            </a:extLst>
          </p:cNvPr>
          <p:cNvSpPr/>
          <p:nvPr/>
        </p:nvSpPr>
        <p:spPr>
          <a:xfrm rot="19924743">
            <a:off x="8653037" y="-250206"/>
            <a:ext cx="643771" cy="1136470"/>
          </a:xfrm>
          <a:custGeom>
            <a:avLst/>
            <a:gdLst>
              <a:gd name="connsiteX0" fmla="*/ 741491 w 741491"/>
              <a:gd name="connsiteY0" fmla="*/ 392946 h 1792140"/>
              <a:gd name="connsiteX1" fmla="*/ 0 w 741491"/>
              <a:gd name="connsiteY1" fmla="*/ 1792140 h 1792140"/>
              <a:gd name="connsiteX2" fmla="*/ 1 w 741491"/>
              <a:gd name="connsiteY2" fmla="*/ 0 h 1792140"/>
              <a:gd name="connsiteX0" fmla="*/ 842484 w 842484"/>
              <a:gd name="connsiteY0" fmla="*/ 446467 h 1845661"/>
              <a:gd name="connsiteX1" fmla="*/ 100993 w 842484"/>
              <a:gd name="connsiteY1" fmla="*/ 1845661 h 1845661"/>
              <a:gd name="connsiteX2" fmla="*/ 0 w 842484"/>
              <a:gd name="connsiteY2" fmla="*/ 0 h 1845661"/>
              <a:gd name="connsiteX3" fmla="*/ 842484 w 842484"/>
              <a:gd name="connsiteY3" fmla="*/ 446467 h 1845661"/>
              <a:gd name="connsiteX0" fmla="*/ 842484 w 842484"/>
              <a:gd name="connsiteY0" fmla="*/ 446467 h 1585932"/>
              <a:gd name="connsiteX1" fmla="*/ 288940 w 842484"/>
              <a:gd name="connsiteY1" fmla="*/ 1585932 h 1585932"/>
              <a:gd name="connsiteX2" fmla="*/ 0 w 842484"/>
              <a:gd name="connsiteY2" fmla="*/ 0 h 1585932"/>
              <a:gd name="connsiteX3" fmla="*/ 842484 w 842484"/>
              <a:gd name="connsiteY3" fmla="*/ 446467 h 1585932"/>
              <a:gd name="connsiteX0" fmla="*/ 858361 w 858361"/>
              <a:gd name="connsiteY0" fmla="*/ 375828 h 1515293"/>
              <a:gd name="connsiteX1" fmla="*/ 304817 w 858361"/>
              <a:gd name="connsiteY1" fmla="*/ 1515293 h 1515293"/>
              <a:gd name="connsiteX2" fmla="*/ 0 w 858361"/>
              <a:gd name="connsiteY2" fmla="*/ 0 h 1515293"/>
              <a:gd name="connsiteX3" fmla="*/ 858361 w 858361"/>
              <a:gd name="connsiteY3" fmla="*/ 375828 h 151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361" h="1515293">
                <a:moveTo>
                  <a:pt x="858361" y="375828"/>
                </a:moveTo>
                <a:lnTo>
                  <a:pt x="304817" y="1515293"/>
                </a:lnTo>
                <a:lnTo>
                  <a:pt x="0" y="0"/>
                </a:lnTo>
                <a:lnTo>
                  <a:pt x="858361" y="375828"/>
                </a:lnTo>
                <a:close/>
              </a:path>
            </a:pathLst>
          </a:custGeom>
          <a:solidFill>
            <a:srgbClr val="001F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976E4DE-0CCC-45D6-A730-D28BF958EA94}"/>
              </a:ext>
            </a:extLst>
          </p:cNvPr>
          <p:cNvSpPr/>
          <p:nvPr/>
        </p:nvSpPr>
        <p:spPr>
          <a:xfrm>
            <a:off x="8793508" y="44337"/>
            <a:ext cx="351000" cy="2759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 anchorCtr="1"/>
          <a:lstStyle/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Arial" charset="0"/>
              </a:rPr>
              <a:t>9</a:t>
            </a:r>
            <a:endParaRPr kumimoji="0" lang="ru-RU" sz="180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ctr" defTabSz="6856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0" b="1" i="0" u="none" strike="noStrike" kern="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27" y="617134"/>
            <a:ext cx="9057288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50" b="1" dirty="0">
                <a:solidFill>
                  <a:srgbClr val="001F6B"/>
                </a:solidFill>
                <a:latin typeface="Magistral Light" panose="020B0604020202020204" charset="0"/>
                <a:ea typeface="+mj-ea"/>
                <a:cs typeface="+mj-cs"/>
              </a:rPr>
              <a:t>Булочка российская, пирожок печёный с яблоками, пирожок печёный с капустой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83F904-8BEF-4A09-80B8-89689B6DEB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/>
          <a:stretch/>
        </p:blipFill>
        <p:spPr>
          <a:xfrm>
            <a:off x="45244" y="31706"/>
            <a:ext cx="535781" cy="516849"/>
          </a:xfrm>
          <a:prstGeom prst="rect">
            <a:avLst/>
          </a:prstGeom>
        </p:spPr>
      </p:pic>
      <p:sp>
        <p:nvSpPr>
          <p:cNvPr id="13" name="Скругленный прямоугольник 2">
            <a:extLst>
              <a:ext uri="{FF2B5EF4-FFF2-40B4-BE49-F238E27FC236}">
                <a16:creationId xmlns:a16="http://schemas.microsoft.com/office/drawing/2014/main" id="{4993D317-A439-4336-9AEE-75BC44238494}"/>
              </a:ext>
            </a:extLst>
          </p:cNvPr>
          <p:cNvSpPr/>
          <p:nvPr/>
        </p:nvSpPr>
        <p:spPr bwMode="auto">
          <a:xfrm>
            <a:off x="5544108" y="1057701"/>
            <a:ext cx="3492388" cy="2308324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7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Печёные булочки и пирожки </a:t>
            </a:r>
            <a:r>
              <a:rPr lang="ru-RU" sz="1600" dirty="0">
                <a:solidFill>
                  <a:prstClr val="black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в небольших количествах могут быть полезны для детей. В выпечке много углеводов и витаминов группы В, которые регулируют обмен веществ, обеспечивают нормальную работу печени и участвуют в образовании гемоглобина.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71B9EE-FE01-4ECD-B92D-F72844678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42" y="1147378"/>
            <a:ext cx="5101254" cy="382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1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91680" y="2211710"/>
            <a:ext cx="6120680" cy="485775"/>
          </a:xfrm>
        </p:spPr>
        <p:txBody>
          <a:bodyPr>
            <a:noAutofit/>
          </a:bodyPr>
          <a:lstStyle/>
          <a:p>
            <a:pPr lvl="0"/>
            <a:r>
              <a:rPr lang="ru-RU" sz="4000" b="1" dirty="0">
                <a:solidFill>
                  <a:srgbClr val="002060"/>
                </a:solidFill>
                <a:latin typeface="Magistral Medium" panose="020B07040302040803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83136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646</Words>
  <Application>Microsoft Office PowerPoint</Application>
  <PresentationFormat>Экран (16:9)</PresentationFormat>
  <Paragraphs>60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Magistral Medium</vt:lpstr>
      <vt:lpstr>Wingdings</vt:lpstr>
      <vt:lpstr>Calibri Light</vt:lpstr>
      <vt:lpstr>Century Gothic</vt:lpstr>
      <vt:lpstr>Calibri</vt:lpstr>
      <vt:lpstr>Magistral Light</vt:lpstr>
      <vt:lpstr>Arial</vt:lpstr>
      <vt:lpstr>Golos Text</vt:lpstr>
      <vt:lpstr>Тема Office</vt:lpstr>
      <vt:lpstr>Специальное оформление</vt:lpstr>
      <vt:lpstr>Презентация PowerPoint</vt:lpstr>
      <vt:lpstr>Детский взгляд на правильное питание</vt:lpstr>
      <vt:lpstr>Детский взгляд на правильное питание</vt:lpstr>
      <vt:lpstr>Детский взгляд на правильное питание</vt:lpstr>
      <vt:lpstr>Детский взгляд на правильное питание</vt:lpstr>
      <vt:lpstr>Детский взгляд на правильное питание</vt:lpstr>
      <vt:lpstr>Детский взгляд на правильное питание</vt:lpstr>
      <vt:lpstr>Детский взгляд на правильное питание</vt:lpstr>
      <vt:lpstr>Детский взгляд на правильное питание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2024-01-11T08:22:09Z</dcterms:created>
  <dcterms:modified xsi:type="dcterms:W3CDTF">2025-09-03T19:32:06Z</dcterms:modified>
</cp:coreProperties>
</file>